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3"/>
  </p:notesMasterIdLst>
  <p:handoutMasterIdLst>
    <p:handoutMasterId r:id="rId44"/>
  </p:handoutMasterIdLst>
  <p:sldIdLst>
    <p:sldId id="394" r:id="rId3"/>
    <p:sldId id="466" r:id="rId4"/>
    <p:sldId id="500" r:id="rId5"/>
    <p:sldId id="506" r:id="rId6"/>
    <p:sldId id="528" r:id="rId7"/>
    <p:sldId id="529" r:id="rId8"/>
    <p:sldId id="534" r:id="rId9"/>
    <p:sldId id="531" r:id="rId10"/>
    <p:sldId id="532" r:id="rId11"/>
    <p:sldId id="517" r:id="rId12"/>
    <p:sldId id="530" r:id="rId13"/>
    <p:sldId id="535" r:id="rId14"/>
    <p:sldId id="507" r:id="rId15"/>
    <p:sldId id="536" r:id="rId16"/>
    <p:sldId id="541" r:id="rId17"/>
    <p:sldId id="542" r:id="rId18"/>
    <p:sldId id="538" r:id="rId19"/>
    <p:sldId id="546" r:id="rId20"/>
    <p:sldId id="537" r:id="rId21"/>
    <p:sldId id="539" r:id="rId22"/>
    <p:sldId id="540" r:id="rId23"/>
    <p:sldId id="543" r:id="rId24"/>
    <p:sldId id="545" r:id="rId25"/>
    <p:sldId id="521" r:id="rId26"/>
    <p:sldId id="547" r:id="rId27"/>
    <p:sldId id="549" r:id="rId28"/>
    <p:sldId id="509" r:id="rId29"/>
    <p:sldId id="550" r:id="rId30"/>
    <p:sldId id="551" r:id="rId31"/>
    <p:sldId id="552" r:id="rId32"/>
    <p:sldId id="553" r:id="rId33"/>
    <p:sldId id="554" r:id="rId34"/>
    <p:sldId id="555" r:id="rId35"/>
    <p:sldId id="556" r:id="rId36"/>
    <p:sldId id="557" r:id="rId37"/>
    <p:sldId id="505" r:id="rId38"/>
    <p:sldId id="503" r:id="rId39"/>
    <p:sldId id="560" r:id="rId40"/>
    <p:sldId id="352" r:id="rId41"/>
    <p:sldId id="559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67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5/31/2017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00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51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391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10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5/31/2017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056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Arrays and Matrices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Arrays, Array Operations, Matrices, Multi-Dimensional Arrays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29522" y="3589762"/>
            <a:ext cx="161153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Arrays and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Matrices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860982" y="4833058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5012" y="3886200"/>
            <a:ext cx="4241529" cy="1993581"/>
          </a:xfrm>
          <a:prstGeom prst="rect">
            <a:avLst/>
          </a:prstGeom>
          <a:scene3d>
            <a:camera prst="perspectiveHeroicExtremeLeftFacing">
              <a:rot lat="20810307" lon="994948" rev="21276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 at even positions </a:t>
            </a:r>
            <a:r>
              <a:rPr lang="en-US" dirty="0"/>
              <a:t>in array, space separated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Even Position Elements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25249" y="1962327"/>
            <a:ext cx="762000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4413" y="2455262"/>
            <a:ext cx="1309286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20 40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363212" y="2577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425249" y="3868189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904413" y="4113364"/>
            <a:ext cx="724179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9363212" y="423528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426837" y="5277386"/>
            <a:ext cx="760412" cy="5900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904412" y="5277384"/>
            <a:ext cx="724181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363212" y="539930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912812" y="2044261"/>
            <a:ext cx="6858000" cy="3772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function evenPositions(arr) {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let result = [];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for (let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 in arr)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  if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 % 2 == 0)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    result.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3000" dirty="0"/>
              <a:t>(arr[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]);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  return result.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(' ');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}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6213" y="617220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0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of Different Types</a:t>
            </a:r>
            <a:endParaRPr lang="bg-BG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3" y="1280409"/>
            <a:ext cx="106680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numbers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numbers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10, 20, 30, 40, 50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3" y="2718708"/>
            <a:ext cx="10668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strings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weekDays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'Monday', 'Tuesday', 'Wednesday',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'Thursday', 'Friday', 'Saturday', 'Sunday'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4618672"/>
            <a:ext cx="10668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Array holding mixed data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mixedArr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20, new Date(), 'hello', {x:5,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y:8}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92559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 Arrays </a:t>
            </a:r>
            <a:r>
              <a:rPr lang="en-US" dirty="0"/>
              <a:t>and Invalid Positions</a:t>
            </a:r>
            <a:endParaRPr lang="bg-BG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3" y="1123544"/>
            <a:ext cx="10668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10, 20, 30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50;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resize the array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[10, 20, 30, ,50]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console.log(nums.length);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60413" y="3485744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-5;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not resize the array (invalid index)!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 nums.length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5]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60413" y="5016947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100;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Will resize the array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nums.length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[100,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101]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828" y="1224887"/>
            <a:ext cx="2753591" cy="2052205"/>
          </a:xfrm>
          <a:prstGeom prst="roundRect">
            <a:avLst>
              <a:gd name="adj" fmla="val 1585"/>
            </a:avLst>
          </a:prstGeom>
        </p:spPr>
      </p:pic>
    </p:spTree>
    <p:extLst>
      <p:ext uri="{BB962C8B-B14F-4D97-AF65-F5344CB8AC3E}">
        <p14:creationId xmlns:p14="http://schemas.microsoft.com/office/powerpoint/2010/main" val="210000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8820" y="4876800"/>
            <a:ext cx="9842392" cy="820600"/>
          </a:xfrm>
        </p:spPr>
        <p:txBody>
          <a:bodyPr/>
          <a:lstStyle/>
          <a:p>
            <a:r>
              <a:rPr lang="en-US" dirty="0"/>
              <a:t>Array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28820" y="5735512"/>
            <a:ext cx="9842392" cy="719034"/>
          </a:xfrm>
        </p:spPr>
        <p:txBody>
          <a:bodyPr/>
          <a:lstStyle/>
          <a:p>
            <a:r>
              <a:rPr lang="en-US" dirty="0"/>
              <a:t>Push, Pop, Shift, </a:t>
            </a:r>
            <a:r>
              <a:rPr lang="en-US" noProof="1"/>
              <a:t>Unshift</a:t>
            </a:r>
            <a:r>
              <a:rPr lang="en-US" dirty="0"/>
              <a:t>, Slice, Join, … </a:t>
            </a:r>
          </a:p>
        </p:txBody>
      </p:sp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2815804" y="1673164"/>
            <a:ext cx="7328675" cy="2553492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08" y="1240665"/>
            <a:ext cx="2822693" cy="32006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022" y="2822257"/>
            <a:ext cx="2651990" cy="22069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284" y="675244"/>
            <a:ext cx="1603387" cy="30543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657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/ Remove Elements at Both Ends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140689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10, 20, 30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226512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(40);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10|20|30|40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210" y="3312335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tail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pop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  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tail = 40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2210" y="4398158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unshift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0|10|20|30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210" y="5483981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head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shift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head = 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10|20|30</a:t>
            </a:r>
          </a:p>
        </p:txBody>
      </p:sp>
    </p:spTree>
    <p:extLst>
      <p:ext uri="{BB962C8B-B14F-4D97-AF65-F5344CB8AC3E}">
        <p14:creationId xmlns:p14="http://schemas.microsoft.com/office/powerpoint/2010/main" val="20633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3"/>
            <a:ext cx="11804822" cy="5570355"/>
          </a:xfrm>
        </p:spPr>
        <p:txBody>
          <a:bodyPr/>
          <a:lstStyle/>
          <a:p>
            <a:r>
              <a:rPr lang="en-US" dirty="0"/>
              <a:t>You are given an array of numbers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</a:t>
            </a:r>
          </a:p>
          <a:p>
            <a:pPr lvl="1"/>
            <a:r>
              <a:rPr lang="en-US" dirty="0"/>
              <a:t>Process them one by one and produce a new array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</a:t>
            </a:r>
          </a:p>
          <a:p>
            <a:pPr lvl="2"/>
            <a:r>
              <a:rPr lang="en-US" dirty="0"/>
              <a:t>Prepend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negative</a:t>
            </a:r>
            <a:r>
              <a:rPr lang="en-US" dirty="0"/>
              <a:t> element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front</a:t>
            </a:r>
            <a:r>
              <a:rPr lang="en-US" dirty="0"/>
              <a:t> of result</a:t>
            </a:r>
          </a:p>
          <a:p>
            <a:pPr lvl="2"/>
            <a:r>
              <a:rPr lang="en-US" dirty="0"/>
              <a:t>Append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positive</a:t>
            </a:r>
            <a:r>
              <a:rPr lang="en-US" dirty="0"/>
              <a:t> (or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) element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dirty="0"/>
              <a:t> of result</a:t>
            </a:r>
          </a:p>
          <a:p>
            <a:pPr lvl="1"/>
            <a:r>
              <a:rPr lang="en-US" dirty="0"/>
              <a:t>Print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</a:t>
            </a:r>
            <a:r>
              <a:rPr lang="en-US" dirty="0"/>
              <a:t> array, each element at separate line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Negative / Positive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18302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13702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7" name="Right Arrow 7"/>
          <p:cNvSpPr/>
          <p:nvPr/>
        </p:nvSpPr>
        <p:spPr>
          <a:xfrm>
            <a:off x="2572501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012184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07584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Right Arrow 7"/>
          <p:cNvSpPr/>
          <p:nvPr/>
        </p:nvSpPr>
        <p:spPr>
          <a:xfrm>
            <a:off x="5766383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228012" y="451894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523412" y="4518948"/>
            <a:ext cx="609600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" name="Right Arrow 7"/>
          <p:cNvSpPr/>
          <p:nvPr/>
        </p:nvSpPr>
        <p:spPr>
          <a:xfrm>
            <a:off x="8982211" y="526732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3188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Negative / Positive Numbers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391483"/>
            <a:ext cx="10453802" cy="42473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negativePositiveNumbers(arr)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result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(num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arr)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if (num &lt; 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unshift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Insert at the start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else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 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Append at the end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('\n'));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6213" y="615112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7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Arrays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295400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'one',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'two',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'three',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'four'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one|two|three|four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559171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firstNums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0, 2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start, end+1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console.log(firstNums.join('|'));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210" y="3850532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lastNums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2, 4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start, end+1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console.log(lastNums.join('|'));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three|four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22210" y="5141893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midNums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1, 3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start, end+1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console.log(midNums.join('|'));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two|three</a:t>
            </a:r>
          </a:p>
        </p:txBody>
      </p:sp>
    </p:spTree>
    <p:extLst>
      <p:ext uri="{BB962C8B-B14F-4D97-AF65-F5344CB8AC3E}">
        <p14:creationId xmlns:p14="http://schemas.microsoft.com/office/powerpoint/2010/main" val="8412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Splice: Cut </a:t>
            </a:r>
            <a:r>
              <a:rPr lang="en-US" dirty="0"/>
              <a:t>and Insert </a:t>
            </a:r>
            <a:r>
              <a:rPr lang="en-US"/>
              <a:t>Array Elements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61122" y="1295400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5, 10, 15, 20, 25, 30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oin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5|10|15|20|25|30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61122" y="2667000"/>
            <a:ext cx="104538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mid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2, 3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start, delete-count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console.log(mid.join('|'));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15|20|25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5|10|30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61122" y="4469488"/>
            <a:ext cx="1045380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5, 10, 15, 20, 25, 30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bg-BG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splice(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3, 2, "twenty", "twenty-five"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5|10|15|twenty|twenty-five|30</a:t>
            </a:r>
          </a:p>
        </p:txBody>
      </p:sp>
    </p:spTree>
    <p:extLst>
      <p:ext uri="{BB962C8B-B14F-4D97-AF65-F5344CB8AC3E}">
        <p14:creationId xmlns:p14="http://schemas.microsoft.com/office/powerpoint/2010/main" val="19013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You are given 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first element holds an integer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Print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and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from the other elements in the array (space separated)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First and Last K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88176" y="951688"/>
            <a:ext cx="578236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483576" y="1349550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942375" y="170006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88176" y="2970176"/>
            <a:ext cx="578236" cy="22718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483576" y="3582498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9942375" y="3933016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9188176" y="5428160"/>
            <a:ext cx="5782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483576" y="5428160"/>
            <a:ext cx="1082836" cy="1047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942375" y="577867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68863" y="3469696"/>
            <a:ext cx="813763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firstLastKElements(arr)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= 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shift()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).join('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console.log(arr.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(arr.length-k,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arr.length).join(' '));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8864" y="6255257"/>
            <a:ext cx="81376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Check your solution here: </a:t>
            </a:r>
            <a:r>
              <a:rPr lang="en-US" sz="2200" dirty="0">
                <a:hlinkClick r:id="rId2"/>
              </a:rPr>
              <a:t>https://judge.softuni.bg/Contests/311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213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Arrays is JavaScript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Array Operations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Iteration over Arrays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Push, Pop, Shift, Slice, Join, … 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Sorting Arrays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Matrices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1374496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723" y="421177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3"/>
            <a:ext cx="5093961" cy="5570355"/>
          </a:xfrm>
        </p:spPr>
        <p:txBody>
          <a:bodyPr>
            <a:normAutofit/>
          </a:bodyPr>
          <a:lstStyle/>
          <a:p>
            <a:r>
              <a:rPr lang="en-US" sz="3300" dirty="0"/>
              <a:t>Take two integers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300" dirty="0"/>
              <a:t> and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endParaRPr lang="en-US" sz="3300" dirty="0"/>
          </a:p>
          <a:p>
            <a:r>
              <a:rPr lang="en-US" sz="3300" dirty="0"/>
              <a:t>Generate and print the following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sz="3300" dirty="0"/>
              <a:t>:</a:t>
            </a:r>
          </a:p>
          <a:p>
            <a:pPr lvl="1"/>
            <a:r>
              <a:rPr lang="en-US" sz="3000" dirty="0"/>
              <a:t>The first element is: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US" sz="3000" dirty="0"/>
              <a:t>All other elements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sum of the previous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/>
              <a:t> elements</a:t>
            </a:r>
          </a:p>
          <a:p>
            <a:r>
              <a:rPr lang="en-US" sz="3300" dirty="0"/>
              <a:t>Example: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300" dirty="0"/>
              <a:t> =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300" dirty="0"/>
              <a:t>,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300" dirty="0"/>
              <a:t> =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5</a:t>
            </a:r>
          </a:p>
          <a:p>
            <a:pPr lvl="1"/>
            <a:r>
              <a:rPr lang="en-US" sz="3000" dirty="0"/>
              <a:t>120 = 4 + 8 + 16 + 31 + 61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Last K Numbers Sequence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37212" y="1313232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417758" y="1654644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32614" y="1313231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1 1 2 4 7 13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637212" y="2608632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9" name="Right Arrow 8"/>
          <p:cNvSpPr/>
          <p:nvPr/>
        </p:nvSpPr>
        <p:spPr>
          <a:xfrm>
            <a:off x="6417758" y="2950044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932614" y="2608631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1 1 2 3 5 8 13 21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37212" y="3892075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417758" y="4233487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32614" y="3892074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1 1 2 4 8 16 31 61 120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932614" y="4991896"/>
            <a:ext cx="4529220" cy="981300"/>
            <a:chOff x="6932614" y="5050264"/>
            <a:chExt cx="4529220" cy="981300"/>
          </a:xfrm>
        </p:grpSpPr>
        <p:sp>
          <p:nvSpPr>
            <p:cNvPr id="17" name="Rectangle 16"/>
            <p:cNvSpPr/>
            <p:nvPr/>
          </p:nvSpPr>
          <p:spPr>
            <a:xfrm>
              <a:off x="8119283" y="5498164"/>
              <a:ext cx="2533483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652766" y="5498164"/>
              <a:ext cx="809068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932614" y="5498164"/>
              <a:ext cx="4529220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1 1 2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4 8 16 31 61 </a:t>
              </a:r>
              <a:r>
                <a:rPr lang="en-US" sz="2800" b="1" noProof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35726" y="505026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90000"/>
                    </a:schemeClr>
                  </a:solidFill>
                </a:rPr>
                <a:t>+</a:t>
              </a:r>
            </a:p>
          </p:txBody>
        </p:sp>
        <p:cxnSp>
          <p:nvCxnSpPr>
            <p:cNvPr id="21" name="Curved Connector 20"/>
            <p:cNvCxnSpPr>
              <a:stCxn id="15" idx="0"/>
              <a:endCxn id="14" idx="0"/>
            </p:cNvCxnSpPr>
            <p:nvPr/>
          </p:nvCxnSpPr>
          <p:spPr>
            <a:xfrm rot="5400000" flipH="1" flipV="1">
              <a:off x="10127262" y="4568126"/>
              <a:ext cx="12700" cy="1860076"/>
            </a:xfrm>
            <a:prstGeom prst="curvedConnector3">
              <a:avLst>
                <a:gd name="adj1" fmla="val 2942858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446213" y="6152744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1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Last K Numbers Sequence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67195"/>
            <a:ext cx="10668002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900" dirty="0"/>
              <a:t>function sumLastKNumbersSequence(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900" dirty="0"/>
              <a:t>,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2900" dirty="0"/>
              <a:t>) {</a:t>
            </a:r>
          </a:p>
          <a:p>
            <a:r>
              <a:rPr lang="en-US" sz="2900" dirty="0"/>
              <a:t>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[1]</a:t>
            </a:r>
            <a:r>
              <a:rPr lang="en-US" sz="2900" dirty="0"/>
              <a:t>;</a:t>
            </a:r>
          </a:p>
          <a:p>
            <a:r>
              <a:rPr lang="en-US" sz="2900" dirty="0"/>
              <a:t>  for (let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&lt;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900" dirty="0"/>
              <a:t>;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</a:t>
            </a:r>
            <a:r>
              <a:rPr lang="en-US" sz="2900" dirty="0"/>
              <a:t>++) {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900" dirty="0"/>
              <a:t> = Math.max(0,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-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2900" dirty="0"/>
              <a:t>);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900" dirty="0"/>
              <a:t>-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;</a:t>
            </a:r>
          </a:p>
          <a:p>
            <a:r>
              <a:rPr lang="en-US" sz="2900" dirty="0"/>
              <a:t>    let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900" dirty="0"/>
              <a:t>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// TODO: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sum the values of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…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]</a:t>
            </a:r>
          </a:p>
          <a:p>
            <a:r>
              <a:rPr lang="en-US" sz="2900" dirty="0"/>
              <a:t>   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[current] =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900" dirty="0"/>
              <a:t>;</a:t>
            </a:r>
          </a:p>
          <a:p>
            <a:r>
              <a:rPr lang="en-US" sz="2900" dirty="0"/>
              <a:t>  }</a:t>
            </a:r>
          </a:p>
          <a:p>
            <a:r>
              <a:rPr lang="en-US" sz="2900" dirty="0"/>
              <a:t>  console.log(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900" dirty="0"/>
              <a:t>.join(' '));</a:t>
            </a:r>
          </a:p>
          <a:p>
            <a:r>
              <a:rPr lang="en-US" sz="29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6213" y="6152744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09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and Transforming Elements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2210" y="1199744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'one',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'two',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'three',</a:t>
            </a:r>
            <a:r>
              <a:rPr lang="en-US" sz="2800" noProof="1">
                <a:solidFill>
                  <a:srgbClr val="FBEEDC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'four'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one|two|three|four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2210" y="2463515"/>
            <a:ext cx="1045380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filteredNums =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filter(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x.startsWith('t')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console.log(filteredNums.join('|'));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two|three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2210" y="4162639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lengths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x.length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console.log(lengths.join('|'));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3|3|5|4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210" y="5430875"/>
            <a:ext cx="1045380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lengths = nums.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[x.length, x[0]]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800" noProof="1">
              <a:solidFill>
                <a:schemeClr val="tx2">
                  <a:lumMod val="75000"/>
                </a:schemeClr>
              </a:solidFill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console.log(lengths.join('|'));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3,o|3,t|5,t|4,f</a:t>
            </a:r>
          </a:p>
        </p:txBody>
      </p:sp>
    </p:spTree>
    <p:extLst>
      <p:ext uri="{BB962C8B-B14F-4D97-AF65-F5344CB8AC3E}">
        <p14:creationId xmlns:p14="http://schemas.microsoft.com/office/powerpoint/2010/main" val="39122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are given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numbers,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Process Odd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27751" y="1157140"/>
            <a:ext cx="710061" cy="16622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254976" y="1715312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50 30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713775" y="1815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90152" y="2629712"/>
            <a:ext cx="7514060" cy="32162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firstLastKElements(arr)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= arr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filter(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(num, i) =&gt; i % 2 == 1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map(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x =&gt; 2*x)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reverse()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return result.join(' ');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9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827751" y="3364147"/>
            <a:ext cx="710061" cy="2481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0254976" y="4332104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6 8 0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ight Arrow 7"/>
          <p:cNvSpPr/>
          <p:nvPr/>
        </p:nvSpPr>
        <p:spPr>
          <a:xfrm>
            <a:off x="9713775" y="443197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TextBox 24"/>
          <p:cNvSpPr txBox="1"/>
          <p:nvPr/>
        </p:nvSpPr>
        <p:spPr>
          <a:xfrm>
            <a:off x="455612" y="6102567"/>
            <a:ext cx="8648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90312" y="4876800"/>
            <a:ext cx="8938472" cy="820600"/>
          </a:xfrm>
        </p:spPr>
        <p:txBody>
          <a:bodyPr/>
          <a:lstStyle/>
          <a:p>
            <a:r>
              <a:rPr lang="en-US" dirty="0"/>
              <a:t>Sorting Arrays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51773" y="5754968"/>
            <a:ext cx="10815551" cy="719034"/>
          </a:xfrm>
        </p:spPr>
        <p:txBody>
          <a:bodyPr/>
          <a:lstStyle/>
          <a:p>
            <a:r>
              <a:rPr lang="en-US" dirty="0"/>
              <a:t>Arranging Elements in Increasing Order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989" y="1143000"/>
            <a:ext cx="3923116" cy="3239085"/>
          </a:xfrm>
          <a:prstGeom prst="roundRect">
            <a:avLst>
              <a:gd name="adj" fmla="val 1801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86" y="2156507"/>
            <a:ext cx="3666270" cy="1652402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2" y="2251081"/>
            <a:ext cx="3769545" cy="1652402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87579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Arrays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8450" y="134813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nums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20, 40, 10, 30, 100, 5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20|40|10|30|100|5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8450" y="282511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 Works incorrectly on arrays of numbers !!!</a:t>
            </a:r>
            <a:endParaRPr lang="en-US" sz="29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10|100|20|30|40|5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8450" y="4349115"/>
            <a:ext cx="10758602" cy="9848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(a, b) =&gt; a-b</a:t>
            </a: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// Compare elements as numbers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9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console.log(nums.join('|'));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5|10|20|30|40|100</a:t>
            </a:r>
          </a:p>
        </p:txBody>
      </p:sp>
    </p:spTree>
    <p:extLst>
      <p:ext uri="{BB962C8B-B14F-4D97-AF65-F5344CB8AC3E}">
        <p14:creationId xmlns:p14="http://schemas.microsoft.com/office/powerpoint/2010/main" val="17406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8494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are given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smallest</a:t>
            </a:r>
            <a:r>
              <a:rPr lang="en-US" dirty="0"/>
              <a:t> two numbers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Smallest 2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27751" y="1066800"/>
            <a:ext cx="710061" cy="18429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254976" y="1715312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5 15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713775" y="18151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90152" y="2704743"/>
            <a:ext cx="7514060" cy="282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smallestTwoNumbers(arr)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arr.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((a, b) =&gt; a-b);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let result = arr.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(0, 2);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Wingdings 2" pitchFamily="18" charset="2"/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return result.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(' ');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30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827751" y="3364147"/>
            <a:ext cx="710061" cy="2481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0254976" y="4332104"/>
            <a:ext cx="1325836" cy="545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0 3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ight Arrow 7"/>
          <p:cNvSpPr/>
          <p:nvPr/>
        </p:nvSpPr>
        <p:spPr>
          <a:xfrm>
            <a:off x="9713775" y="443197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531812" y="6087656"/>
            <a:ext cx="8534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1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Matrices (Tables)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Arrays Holding Arrays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283" y="1122058"/>
            <a:ext cx="4320330" cy="338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68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12921" y="2314198"/>
            <a:ext cx="3892150" cy="3781802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is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table of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in JS</a:t>
            </a:r>
            <a:endParaRPr lang="bg-BG" dirty="0"/>
          </a:p>
        </p:txBody>
      </p:sp>
      <p:sp>
        <p:nvSpPr>
          <p:cNvPr id="10" name="TextBox 9"/>
          <p:cNvSpPr txBox="1"/>
          <p:nvPr/>
        </p:nvSpPr>
        <p:spPr>
          <a:xfrm>
            <a:off x="4668800" y="2497078"/>
            <a:ext cx="29096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0        1        2       3</a:t>
            </a:r>
            <a:endParaRPr lang="bg-BG" sz="2500" dirty="0"/>
          </a:p>
        </p:txBody>
      </p:sp>
      <p:sp>
        <p:nvSpPr>
          <p:cNvPr id="11" name="TextBox 10"/>
          <p:cNvSpPr txBox="1"/>
          <p:nvPr/>
        </p:nvSpPr>
        <p:spPr>
          <a:xfrm>
            <a:off x="4208613" y="3181405"/>
            <a:ext cx="381000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0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1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2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3</a:t>
            </a:r>
            <a:endParaRPr lang="bg-BG" sz="25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531420"/>
              </p:ext>
            </p:extLst>
          </p:nvPr>
        </p:nvGraphicFramePr>
        <p:xfrm>
          <a:off x="4678960" y="3055714"/>
          <a:ext cx="2909696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-6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793838"/>
              </p:ext>
            </p:extLst>
          </p:nvPr>
        </p:nvGraphicFramePr>
        <p:xfrm>
          <a:off x="4678960" y="3736646"/>
          <a:ext cx="2182272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963018"/>
              </p:ext>
            </p:extLst>
          </p:nvPr>
        </p:nvGraphicFramePr>
        <p:xfrm>
          <a:off x="4678960" y="4427738"/>
          <a:ext cx="1454848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-5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17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296850"/>
              </p:ext>
            </p:extLst>
          </p:nvPr>
        </p:nvGraphicFramePr>
        <p:xfrm>
          <a:off x="4678960" y="5108670"/>
          <a:ext cx="2909696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4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74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-9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  <a:endParaRPr lang="bg-BG" sz="2800" b="1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7" name="AutoShape 23"/>
          <p:cNvSpPr>
            <a:spLocks noChangeArrowheads="1"/>
          </p:cNvSpPr>
          <p:nvPr/>
        </p:nvSpPr>
        <p:spPr bwMode="auto">
          <a:xfrm>
            <a:off x="646924" y="2840395"/>
            <a:ext cx="2776158" cy="741005"/>
          </a:xfrm>
          <a:prstGeom prst="wedgeRoundRectCallout">
            <a:avLst>
              <a:gd name="adj1" fmla="val 65048"/>
              <a:gd name="adj2" fmla="val 414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of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4650310" y="4385255"/>
            <a:ext cx="776095" cy="762000"/>
          </a:xfrm>
          <a:prstGeom prst="ellipse">
            <a:avLst/>
          </a:prstGeom>
          <a:solidFill>
            <a:schemeClr val="tx1">
              <a:lumMod val="75000"/>
              <a:alpha val="25000"/>
            </a:schemeClr>
          </a:solidFill>
          <a:ln w="50800">
            <a:solidFill>
              <a:schemeClr val="tx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AutoShape 23"/>
          <p:cNvSpPr>
            <a:spLocks noChangeArrowheads="1"/>
          </p:cNvSpPr>
          <p:nvPr/>
        </p:nvSpPr>
        <p:spPr bwMode="auto">
          <a:xfrm>
            <a:off x="646924" y="4184520"/>
            <a:ext cx="3164566" cy="1401555"/>
          </a:xfrm>
          <a:prstGeom prst="wedgeRoundRectCallout">
            <a:avLst>
              <a:gd name="adj1" fmla="val 81908"/>
              <a:gd name="adj2" fmla="val 18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matrix[2][0]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 row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column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86248" y="3418344"/>
            <a:ext cx="3106799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matrix =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[4,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-6,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[2,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[-5,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[7,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-9,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12]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5"/>
          <p:cNvSpPr/>
          <p:nvPr/>
        </p:nvSpPr>
        <p:spPr>
          <a:xfrm>
            <a:off x="8287106" y="1524000"/>
            <a:ext cx="3369906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Represented as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nested arrays</a:t>
            </a:r>
            <a:r>
              <a:rPr lang="en-US" sz="3200" dirty="0">
                <a:solidFill>
                  <a:prstClr val="white"/>
                </a:solidFill>
              </a:rPr>
              <a:t> in JavaScript</a:t>
            </a:r>
            <a:endParaRPr lang="en-US" sz="3200" dirty="0">
              <a:solidFill>
                <a:srgbClr val="FBEEC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4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677678"/>
          </a:xfrm>
        </p:spPr>
        <p:txBody>
          <a:bodyPr/>
          <a:lstStyle/>
          <a:p>
            <a:r>
              <a:rPr lang="en-US" dirty="0"/>
              <a:t>Defining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US" dirty="0"/>
              <a:t> (array of arrays)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– Example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1809663"/>
            <a:ext cx="10668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matrix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['0,0', '0,1', '0,2'],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['1,0', '1,1', '1,2'],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['2,0', '2,1', '2,2']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			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3" y="4953000"/>
            <a:ext cx="10668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matrix.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 =&gt; 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('\n'));</a:t>
            </a:r>
          </a:p>
        </p:txBody>
      </p:sp>
      <p:sp>
        <p:nvSpPr>
          <p:cNvPr id="11" name="Content Placeholder 9"/>
          <p:cNvSpPr txBox="1">
            <a:spLocks/>
          </p:cNvSpPr>
          <p:nvPr/>
        </p:nvSpPr>
        <p:spPr>
          <a:xfrm>
            <a:off x="190413" y="4207007"/>
            <a:ext cx="11804822" cy="6697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Printing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</a:t>
            </a:r>
            <a:endParaRPr lang="en-US" dirty="0"/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418012" y="3808261"/>
            <a:ext cx="3581400" cy="1454227"/>
          </a:xfrm>
          <a:prstGeom prst="wedgeRoundRectCallout">
            <a:avLst>
              <a:gd name="adj1" fmla="val -66431"/>
              <a:gd name="adj2" fmla="val 560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Join the cells in each row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' '</a:t>
            </a:r>
            <a:r>
              <a:rPr lang="en-US" sz="2800" dirty="0"/>
              <a:t>, then join the rows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'\n'</a:t>
            </a:r>
            <a:r>
              <a:rPr lang="en-US" sz="2800" dirty="0"/>
              <a:t>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478" y="1117074"/>
            <a:ext cx="3209925" cy="3524250"/>
          </a:xfrm>
          <a:prstGeom prst="roundRect">
            <a:avLst>
              <a:gd name="adj" fmla="val 1515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740" y="5076419"/>
            <a:ext cx="1936242" cy="1152525"/>
          </a:xfrm>
          <a:prstGeom prst="roundRect">
            <a:avLst>
              <a:gd name="adj" fmla="val 2359"/>
            </a:avLst>
          </a:prstGeom>
        </p:spPr>
      </p:pic>
    </p:spTree>
    <p:extLst>
      <p:ext uri="{BB962C8B-B14F-4D97-AF65-F5344CB8AC3E}">
        <p14:creationId xmlns:p14="http://schemas.microsoft.com/office/powerpoint/2010/main" val="188707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/>
              <a:t/>
            </a:r>
            <a:br>
              <a:rPr lang="en-US" sz="6000" b="1"/>
            </a:br>
            <a:r>
              <a:rPr lang="en-US" sz="11500" b="1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 receive a 2D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numbers</a:t>
            </a:r>
            <a:r>
              <a:rPr lang="en-US" dirty="0"/>
              <a:t> as an array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Each element of the input array is an array of numbers</a:t>
            </a:r>
          </a:p>
          <a:p>
            <a:pPr>
              <a:lnSpc>
                <a:spcPct val="110000"/>
              </a:lnSpc>
            </a:pPr>
            <a:r>
              <a:rPr lang="en-US" dirty="0"/>
              <a:t>Write a JS function to 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biggest number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Biggest Element in Matrix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08612" y="3501957"/>
            <a:ext cx="20574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3 5 7 12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-1 4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8 3 0 4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4412" y="5559357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rrow: Down 6"/>
          <p:cNvSpPr/>
          <p:nvPr/>
        </p:nvSpPr>
        <p:spPr>
          <a:xfrm>
            <a:off x="62849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550242" y="3933012"/>
            <a:ext cx="1963770" cy="940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20 50 10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13027" y="5562600"/>
            <a:ext cx="8382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Arrow: Down 9"/>
          <p:cNvSpPr/>
          <p:nvPr/>
        </p:nvSpPr>
        <p:spPr>
          <a:xfrm>
            <a:off x="9379727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5212" y="3501957"/>
            <a:ext cx="3276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7 12 9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-1 7 4 33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360612" y="5559357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Arrow: Down 13"/>
          <p:cNvSpPr/>
          <p:nvPr/>
        </p:nvSpPr>
        <p:spPr>
          <a:xfrm>
            <a:off x="25511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45870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Biggest Element in Matrix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4" y="1410593"/>
            <a:ext cx="10667998" cy="38472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biggestElement(matrix)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biggestNum = Number.NEGATIVE_INFINITY;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matrix.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 =&gt; 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 =&gt; biggestNum = Math.max(biggestNum, c)));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biggestNum;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60414" y="5257800"/>
            <a:ext cx="106679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biggestElement([[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145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145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49125" y="6181031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9457817" y="1410593"/>
            <a:ext cx="1963770" cy="940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20 50 10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8 33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145</a:t>
            </a:r>
          </a:p>
        </p:txBody>
      </p:sp>
    </p:spTree>
    <p:extLst>
      <p:ext uri="{BB962C8B-B14F-4D97-AF65-F5344CB8AC3E}">
        <p14:creationId xmlns:p14="http://schemas.microsoft.com/office/powerpoint/2010/main" val="195488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 receive a 2D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numbers</a:t>
            </a:r>
            <a:r>
              <a:rPr lang="en-US" dirty="0"/>
              <a:t> as an array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Each element of the input array is an array of numbers</a:t>
            </a:r>
          </a:p>
          <a:p>
            <a:pPr>
              <a:lnSpc>
                <a:spcPct val="110000"/>
              </a:lnSpc>
            </a:pPr>
            <a:r>
              <a:rPr lang="en-US" dirty="0"/>
              <a:t>Find sum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</a:t>
            </a:r>
            <a:r>
              <a:rPr lang="en-US" dirty="0"/>
              <a:t> and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secondary diagonals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Diagonal Sums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970212" y="3501957"/>
            <a:ext cx="1752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20 40</a:t>
            </a:r>
          </a:p>
          <a:p>
            <a:pPr algn="ctr">
              <a:lnSpc>
                <a:spcPct val="13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10 60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970212" y="5559357"/>
            <a:ext cx="17526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80 50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Arrow: Down 13"/>
          <p:cNvSpPr/>
          <p:nvPr/>
        </p:nvSpPr>
        <p:spPr>
          <a:xfrm>
            <a:off x="36941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: Rounded Corners 10"/>
          <p:cNvSpPr/>
          <p:nvPr/>
        </p:nvSpPr>
        <p:spPr>
          <a:xfrm rot="18726440">
            <a:off x="3560150" y="3398010"/>
            <a:ext cx="481058" cy="161310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: Rounded Corners 14"/>
          <p:cNvSpPr/>
          <p:nvPr/>
        </p:nvSpPr>
        <p:spPr>
          <a:xfrm rot="3136458">
            <a:off x="3647487" y="3428234"/>
            <a:ext cx="488474" cy="1578986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942012" y="3501957"/>
            <a:ext cx="1752600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3 5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-1 7 14</a:t>
            </a:r>
          </a:p>
          <a:p>
            <a:pPr algn="ctr">
              <a:lnSpc>
                <a:spcPct val="90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-8 89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942012" y="5559357"/>
            <a:ext cx="17526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99 25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Arrow: Down 17"/>
          <p:cNvSpPr/>
          <p:nvPr/>
        </p:nvSpPr>
        <p:spPr>
          <a:xfrm>
            <a:off x="6665912" y="5025957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: Rounded Corners 18"/>
          <p:cNvSpPr/>
          <p:nvPr/>
        </p:nvSpPr>
        <p:spPr>
          <a:xfrm rot="18395914">
            <a:off x="6609640" y="3306879"/>
            <a:ext cx="417121" cy="177278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: Rounded Corners 19"/>
          <p:cNvSpPr/>
          <p:nvPr/>
        </p:nvSpPr>
        <p:spPr>
          <a:xfrm rot="3143924">
            <a:off x="6523423" y="3335491"/>
            <a:ext cx="417121" cy="170689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8403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Diagonal Sums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4" y="1402949"/>
            <a:ext cx="10820398" cy="40072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diagonalSums(matrix)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mainSum = 0, secondarySum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matrix.length; row++)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mainSum += 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secondarySum += 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matrix.length-row-1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console.log(mainSum + ' ' + secondarySum);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84214" y="5410200"/>
            <a:ext cx="10820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diagonalSums([[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40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 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60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]]);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80 50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49125" y="6219943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696015" y="1409299"/>
            <a:ext cx="1826059" cy="1371600"/>
            <a:chOff x="5878536" y="3501957"/>
            <a:chExt cx="1826059" cy="1371600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942012" y="3501957"/>
              <a:ext cx="1752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360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3 5 </a:t>
              </a:r>
              <a:r>
                <a:rPr lang="bg-BG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7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-1 7 14</a:t>
              </a:r>
            </a:p>
            <a:p>
              <a:pPr algn="ctr">
                <a:lnSpc>
                  <a:spcPct val="90000"/>
                </a:lnSpc>
              </a:pPr>
              <a:r>
                <a:rPr lang="bg-BG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 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-8 89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 rot="18395914">
              <a:off x="6609640" y="3306879"/>
              <a:ext cx="417121" cy="1772789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shade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" name="Rectangle: Rounded Corners 8"/>
            <p:cNvSpPr/>
            <p:nvPr/>
          </p:nvSpPr>
          <p:spPr>
            <a:xfrm rot="3143924">
              <a:off x="6523423" y="3335491"/>
              <a:ext cx="417121" cy="1706895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>
                  <a:shade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338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matrix of elements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 neighbors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Equal Neighbors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85879" y="3030340"/>
            <a:ext cx="2136268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2 2 5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7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4 2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411113" y="5087740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rrow: Down 6"/>
          <p:cNvSpPr/>
          <p:nvPr/>
        </p:nvSpPr>
        <p:spPr>
          <a:xfrm>
            <a:off x="5601613" y="455434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4738977" y="3086100"/>
            <a:ext cx="832492" cy="48961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/>
          <p:nvPr/>
        </p:nvSpPr>
        <p:spPr>
          <a:xfrm>
            <a:off x="5151123" y="3888892"/>
            <a:ext cx="806867" cy="43905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6279537" y="3086100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5521889" y="3066004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5552033" y="3487614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3812" y="3030340"/>
            <a:ext cx="2136268" cy="17172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2 3 4 7 0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3 4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4 2</a:t>
            </a:r>
          </a:p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9 8 7 5 4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19046" y="5385798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Arrow: Down 15"/>
          <p:cNvSpPr/>
          <p:nvPr/>
        </p:nvSpPr>
        <p:spPr>
          <a:xfrm>
            <a:off x="2209546" y="4876209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120406" y="3452999"/>
            <a:ext cx="483080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7984283" y="3030340"/>
            <a:ext cx="2978111" cy="13771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test yes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yo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ho</a:t>
            </a:r>
          </a:p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6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yet 5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9127030" y="5081589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360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6" name="Arrow: Down 25"/>
          <p:cNvSpPr/>
          <p:nvPr/>
        </p:nvSpPr>
        <p:spPr>
          <a:xfrm>
            <a:off x="9317530" y="457200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/>
          <p:nvPr/>
        </p:nvSpPr>
        <p:spPr>
          <a:xfrm>
            <a:off x="8790694" y="3544420"/>
            <a:ext cx="1096963" cy="8630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/>
          <p:cNvSpPr/>
          <p:nvPr/>
        </p:nvSpPr>
        <p:spPr>
          <a:xfrm>
            <a:off x="9762244" y="3162300"/>
            <a:ext cx="724301" cy="82498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569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23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44162" y="1328390"/>
            <a:ext cx="10961684" cy="43011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equalNeighborsCount(matrix) 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lnSpc>
                <a:spcPct val="95000"/>
              </a:lnSpc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neighbors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matrix.length-1; row++)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(let 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matrix[row].length; col++)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== matrix[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+ 1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neighbors++;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check also the horizontal neighbors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neighbors;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Equal Neighbors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9361487" y="1328390"/>
            <a:ext cx="2136268" cy="1371600"/>
            <a:chOff x="9361487" y="1170168"/>
            <a:chExt cx="2136268" cy="13716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9361487" y="1170168"/>
              <a:ext cx="2136268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360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2 2 5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7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4 0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3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2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 4 2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414585" y="1225928"/>
              <a:ext cx="832492" cy="489617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826731" y="2028720"/>
              <a:ext cx="806867" cy="43905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955145" y="1225928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197497" y="1205832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227641" y="1627442"/>
              <a:ext cx="483080" cy="8630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749125" y="6172200"/>
            <a:ext cx="8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Arrays and Matrices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3200" dirty="0"/>
              <a:t> in JS hold sequence of elements</a:t>
            </a:r>
          </a:p>
          <a:p>
            <a:endParaRPr lang="en-US" sz="3200" dirty="0"/>
          </a:p>
          <a:p>
            <a:r>
              <a:rPr lang="en-US" sz="3200" dirty="0"/>
              <a:t>Elements are accessed by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index</a:t>
            </a:r>
          </a:p>
          <a:p>
            <a:endParaRPr lang="en-US" sz="3200" dirty="0"/>
          </a:p>
          <a:p>
            <a:r>
              <a:rPr lang="en-US" sz="3200" dirty="0"/>
              <a:t>Behave like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lists</a:t>
            </a:r>
            <a:r>
              <a:rPr lang="en-US" sz="3200" dirty="0"/>
              <a:t> (add / delete elements)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Matrices</a:t>
            </a:r>
            <a:r>
              <a:rPr lang="en-US" sz="3200" dirty="0"/>
              <a:t> are arrays holding arrays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371600"/>
            <a:ext cx="3015294" cy="22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12" y="4038600"/>
            <a:ext cx="2253295" cy="2253295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08012" y="1809344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let nums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10, 20, 30, 40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;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08012" y="3143408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nums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2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100;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8012" y="4448784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nums.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2800" dirty="0"/>
              <a:t>('new element');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08012" y="5788078"/>
            <a:ext cx="7086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/>
              <a:t>let matrix = [[10,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20], [30,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40]];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 and Matrices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85488"/>
            <a:ext cx="8938472" cy="820600"/>
          </a:xfrm>
        </p:spPr>
        <p:txBody>
          <a:bodyPr/>
          <a:lstStyle/>
          <a:p>
            <a:r>
              <a:rPr lang="en-US" dirty="0"/>
              <a:t>Arrays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92873"/>
          </a:xfrm>
        </p:spPr>
        <p:txBody>
          <a:bodyPr/>
          <a:lstStyle/>
          <a:p>
            <a:r>
              <a:rPr lang="en-US" dirty="0"/>
              <a:t>Working with Arrays of Elements</a:t>
            </a:r>
          </a:p>
        </p:txBody>
      </p:sp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840154" y="1322176"/>
            <a:ext cx="7328675" cy="2553492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1691874"/>
            <a:ext cx="3729990" cy="2650808"/>
          </a:xfrm>
          <a:prstGeom prst="roundRect">
            <a:avLst>
              <a:gd name="adj" fmla="val 3324"/>
            </a:avLst>
          </a:prstGeom>
          <a:scene3d>
            <a:camera prst="perspectiveHeroicExtremeLeftFacing">
              <a:rot lat="125557" lon="1161310" rev="21304823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95436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8625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JS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ordered sequences of elements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574277" y="2000656"/>
            <a:ext cx="3698997" cy="166766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5069527" y="2201881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951724" y="2474368"/>
            <a:ext cx="3285001" cy="648928"/>
          </a:xfrm>
          <a:prstGeom prst="wedgeRoundRectCallout">
            <a:avLst>
              <a:gd name="adj1" fmla="val 67473"/>
              <a:gd name="adj2" fmla="val 255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Array of 5 elements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8571724" y="2137106"/>
            <a:ext cx="2514600" cy="652770"/>
          </a:xfrm>
          <a:prstGeom prst="wedgeRoundRectCallout">
            <a:avLst>
              <a:gd name="adj1" fmla="val -74277"/>
              <a:gd name="adj2" fmla="val -3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index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18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042545"/>
              </p:ext>
            </p:extLst>
          </p:nvPr>
        </p:nvGraphicFramePr>
        <p:xfrm>
          <a:off x="4982606" y="2736867"/>
          <a:ext cx="2941320" cy="512477"/>
        </p:xfrm>
        <a:graphic>
          <a:graphicData uri="http://schemas.openxmlformats.org/drawingml/2006/table">
            <a:tbl>
              <a:tblPr/>
              <a:tblGrid>
                <a:gridCol w="5882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124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" name="AutoShape 24"/>
          <p:cNvSpPr>
            <a:spLocks noChangeArrowheads="1"/>
          </p:cNvSpPr>
          <p:nvPr/>
        </p:nvSpPr>
        <p:spPr bwMode="auto">
          <a:xfrm>
            <a:off x="8399868" y="3124200"/>
            <a:ext cx="2576314" cy="665164"/>
          </a:xfrm>
          <a:prstGeom prst="wedgeRoundRectCallout">
            <a:avLst>
              <a:gd name="adj1" fmla="val -71119"/>
              <a:gd name="adj2" fmla="val -548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Array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7815" y="4060210"/>
            <a:ext cx="11873194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Elements are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numbered</a:t>
            </a:r>
            <a:r>
              <a:rPr lang="en-US" sz="3200" dirty="0">
                <a:solidFill>
                  <a:prstClr val="white"/>
                </a:solidFill>
              </a:rPr>
              <a:t> from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0</a:t>
            </a:r>
            <a:r>
              <a:rPr lang="en-US" sz="3200" dirty="0">
                <a:solidFill>
                  <a:prstClr val="white"/>
                </a:solidFill>
              </a:rPr>
              <a:t> to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length-1</a:t>
            </a:r>
          </a:p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Arrays hold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key-value pairs</a:t>
            </a:r>
          </a:p>
          <a:p>
            <a:pPr marL="914240" lvl="2" indent="-231606"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000" b="1" dirty="0">
                <a:solidFill>
                  <a:srgbClr val="FBEEC9">
                    <a:lumMod val="75000"/>
                  </a:srgbClr>
                </a:solidFill>
              </a:rPr>
              <a:t>Key</a:t>
            </a:r>
            <a:r>
              <a:rPr lang="en-US" sz="3000" dirty="0">
                <a:solidFill>
                  <a:prstClr val="white"/>
                </a:solidFill>
              </a:rPr>
              <a:t>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000" dirty="0">
                <a:solidFill>
                  <a:prstClr val="white"/>
                </a:solidFill>
              </a:rPr>
              <a:t>…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length-1</a:t>
            </a:r>
            <a:r>
              <a:rPr lang="en-US" sz="3000" dirty="0">
                <a:solidFill>
                  <a:prstClr val="white"/>
                </a:solidFill>
              </a:rPr>
              <a:t>), </a:t>
            </a:r>
            <a:r>
              <a:rPr lang="en-US" sz="3000" b="1" dirty="0">
                <a:solidFill>
                  <a:srgbClr val="FBEEC9">
                    <a:lumMod val="75000"/>
                  </a:srgbClr>
                </a:solidFill>
              </a:rPr>
              <a:t>value</a:t>
            </a:r>
            <a:r>
              <a:rPr lang="en-US" sz="3000" dirty="0">
                <a:solidFill>
                  <a:prstClr val="white"/>
                </a:solidFill>
              </a:rPr>
              <a:t> of </a:t>
            </a:r>
            <a:r>
              <a:rPr lang="en-US" sz="3000" dirty="0">
                <a:solidFill>
                  <a:srgbClr val="FBEEC9">
                    <a:lumMod val="75000"/>
                  </a:srgbClr>
                </a:solidFill>
              </a:rPr>
              <a:t>any type </a:t>
            </a:r>
            <a:r>
              <a:rPr lang="en-US" sz="3000" dirty="0">
                <a:solidFill>
                  <a:prstClr val="white"/>
                </a:solidFill>
              </a:rPr>
              <a:t>(e.g. number / string / object)</a:t>
            </a:r>
          </a:p>
          <a:p>
            <a:pPr lvl="1" indent="-231606"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Arrays have </a:t>
            </a:r>
            <a:r>
              <a:rPr lang="en-US" sz="3200" dirty="0">
                <a:solidFill>
                  <a:srgbClr val="FBEEC9">
                    <a:lumMod val="75000"/>
                  </a:srgbClr>
                </a:solidFill>
              </a:rPr>
              <a:t>variable size </a:t>
            </a:r>
            <a:r>
              <a:rPr lang="en-US" sz="3200" dirty="0">
                <a:solidFill>
                  <a:prstClr val="white"/>
                </a:solidFill>
              </a:rPr>
              <a:t>– can be resized (unlike C# / Java / C++)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7177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– Examples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173065"/>
            <a:ext cx="10515598" cy="22494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let arr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10, 20, 30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;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[10,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30]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console.log(arr.length);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10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2" y="3663868"/>
            <a:ext cx="10515598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arr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5;</a:t>
            </a:r>
            <a:r>
              <a:rPr lang="bg-BG" sz="3000" dirty="0"/>
              <a:t> </a:t>
            </a:r>
            <a:r>
              <a:rPr lang="bg-BG" sz="3000" i="1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Elements can be modified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[5,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6612" y="5167028"/>
            <a:ext cx="10515598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3000" dirty="0"/>
              <a:t>arr.push(500);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 // 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Elements are resizable</a:t>
            </a:r>
            <a:endParaRPr lang="en-US" sz="30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10000"/>
              </a:lnSpc>
            </a:pPr>
            <a:r>
              <a:rPr lang="en-US" sz="3000" dirty="0"/>
              <a:t>console.log(arr);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// [5,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20,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30,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500]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021" y="1302419"/>
            <a:ext cx="2981325" cy="1990725"/>
          </a:xfrm>
          <a:prstGeom prst="roundRect">
            <a:avLst>
              <a:gd name="adj" fmla="val 2271"/>
            </a:avLst>
          </a:prstGeom>
        </p:spPr>
      </p:pic>
    </p:spTree>
    <p:extLst>
      <p:ext uri="{BB962C8B-B14F-4D97-AF65-F5344CB8AC3E}">
        <p14:creationId xmlns:p14="http://schemas.microsoft.com/office/powerpoint/2010/main" val="294270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 holding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Calculate and print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dirty="0"/>
              <a:t> 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Sum First and Last Array Elements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75987" y="2512976"/>
            <a:ext cx="762000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92971" y="2757727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60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420672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828640" y="2760736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45624" y="2757727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5773325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095450" y="3005913"/>
            <a:ext cx="607496" cy="59001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449316" y="3005911"/>
            <a:ext cx="607496" cy="590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8885631" y="312782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622410" y="4401413"/>
            <a:ext cx="10944002" cy="16908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900" dirty="0"/>
              <a:t>function sumFirstAndLast(arr) {</a:t>
            </a:r>
          </a:p>
          <a:p>
            <a:pPr>
              <a:lnSpc>
                <a:spcPct val="110000"/>
              </a:lnSpc>
            </a:pPr>
            <a:r>
              <a:rPr lang="en-US" sz="2900" dirty="0"/>
              <a:t>  return Number(arr[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900" dirty="0"/>
              <a:t>])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/>
              <a:t>+</a:t>
            </a:r>
            <a:r>
              <a:rPr lang="en-US" sz="2900" dirty="0">
                <a:latin typeface="+mn-lt"/>
              </a:rPr>
              <a:t> </a:t>
            </a:r>
            <a:r>
              <a:rPr lang="en-US" sz="2900" dirty="0"/>
              <a:t>Number(arr[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arr.length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900" dirty="0"/>
              <a:t>]);</a:t>
            </a:r>
          </a:p>
          <a:p>
            <a:pPr>
              <a:lnSpc>
                <a:spcPct val="110000"/>
              </a:lnSpc>
            </a:pPr>
            <a:r>
              <a:rPr lang="en-US" sz="2900" dirty="0"/>
              <a:t>}</a:t>
            </a:r>
            <a:endParaRPr lang="en-US" sz="29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6213" y="6219216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https://judge.softuni.bg/Contests/311</a:t>
            </a:r>
            <a:endParaRPr lang="en-US" dirty="0"/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3732212" y="5579411"/>
            <a:ext cx="7836798" cy="5128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600" dirty="0"/>
              <a:t>sumFirstAndLast(['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20</a:t>
            </a:r>
            <a:r>
              <a:rPr lang="en-US" sz="2600" dirty="0"/>
              <a:t>', 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30</a:t>
            </a:r>
            <a:r>
              <a:rPr lang="en-US" sz="2600" dirty="0"/>
              <a:t>', 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40</a:t>
            </a:r>
            <a:r>
              <a:rPr lang="en-US" sz="2600" dirty="0"/>
              <a:t>'])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60</a:t>
            </a:r>
          </a:p>
        </p:txBody>
      </p:sp>
    </p:spTree>
    <p:extLst>
      <p:ext uri="{BB962C8B-B14F-4D97-AF65-F5344CB8AC3E}">
        <p14:creationId xmlns:p14="http://schemas.microsoft.com/office/powerpoint/2010/main" val="28553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75998" y="2202734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capital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capitals)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console.log(capital);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75998" y="3665208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capitals)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" + capitals[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75998" y="5127682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console.log(capitals[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Processing Arrays </a:t>
            </a:r>
            <a:r>
              <a:rPr lang="en-US" noProof="1"/>
              <a:t>Elements</a:t>
            </a:r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675998" y="1274060"/>
            <a:ext cx="10830238" cy="574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Sofia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Washington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London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Paris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170611" y="3461499"/>
            <a:ext cx="5520887" cy="590752"/>
          </a:xfrm>
          <a:prstGeom prst="wedgeRoundRectCallout">
            <a:avLst>
              <a:gd name="adj1" fmla="val -57322"/>
              <a:gd name="adj2" fmla="val 367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...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goes through array indices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195103" y="2511913"/>
            <a:ext cx="4496396" cy="564959"/>
          </a:xfrm>
          <a:prstGeom prst="wedgeRoundRectCallout">
            <a:avLst>
              <a:gd name="adj1" fmla="val -56038"/>
              <a:gd name="adj2" fmla="val -403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…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works like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endParaRPr lang="en-US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008812" y="5810656"/>
            <a:ext cx="3456751" cy="604245"/>
          </a:xfrm>
          <a:prstGeom prst="wedgeRoundRectCallout">
            <a:avLst>
              <a:gd name="adj1" fmla="val -62270"/>
              <a:gd name="adj2" fmla="val -563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Traditional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-loop</a:t>
            </a:r>
          </a:p>
        </p:txBody>
      </p:sp>
    </p:spTree>
    <p:extLst>
      <p:ext uri="{BB962C8B-B14F-4D97-AF65-F5344CB8AC3E}">
        <p14:creationId xmlns:p14="http://schemas.microsoft.com/office/powerpoint/2010/main" val="27298196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Arrays </a:t>
            </a:r>
            <a:r>
              <a:rPr lang="en-US" noProof="1"/>
              <a:t>Elements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5998" y="1305820"/>
            <a:ext cx="10830238" cy="574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Sofia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Washington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London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Paris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5998" y="2229256"/>
            <a:ext cx="10830238" cy="60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capitals.forEach(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75998" y="3178660"/>
            <a:ext cx="108302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capitals.forEach(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(capital, i)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' -&gt; ' +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75998" y="4635896"/>
            <a:ext cx="10830238" cy="5721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console.log(capitals.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75998" y="5557280"/>
            <a:ext cx="10830238" cy="60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(capitals));</a:t>
            </a:r>
          </a:p>
        </p:txBody>
      </p:sp>
    </p:spTree>
    <p:extLst>
      <p:ext uri="{BB962C8B-B14F-4D97-AF65-F5344CB8AC3E}">
        <p14:creationId xmlns:p14="http://schemas.microsoft.com/office/powerpoint/2010/main" val="42090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2533</TotalTime>
  <Words>2473</Words>
  <Application>Microsoft Office PowerPoint</Application>
  <PresentationFormat>Custom</PresentationFormat>
  <Paragraphs>522</Paragraphs>
  <Slides>40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 16x9</vt:lpstr>
      <vt:lpstr>Arrays and Matrices</vt:lpstr>
      <vt:lpstr>Table of Contents</vt:lpstr>
      <vt:lpstr>Have a Question?</vt:lpstr>
      <vt:lpstr>Arrays in JS</vt:lpstr>
      <vt:lpstr>What are Arrays?</vt:lpstr>
      <vt:lpstr>Arrays – Examples</vt:lpstr>
      <vt:lpstr>Problem: Sum First and Last Array Elements</vt:lpstr>
      <vt:lpstr>Processing Arrays Elements</vt:lpstr>
      <vt:lpstr>Processing Arrays Elements (2)</vt:lpstr>
      <vt:lpstr>Problem: Even Position Elements</vt:lpstr>
      <vt:lpstr>Arrays of Different Types</vt:lpstr>
      <vt:lpstr>JS Arrays and Invalid Positions</vt:lpstr>
      <vt:lpstr>Array Operations</vt:lpstr>
      <vt:lpstr>Add / Remove Elements at Both Ends</vt:lpstr>
      <vt:lpstr>Problem: Negative / Positive Numbers</vt:lpstr>
      <vt:lpstr>Solution: Negative / Positive Numbers</vt:lpstr>
      <vt:lpstr>Slicing Arrays</vt:lpstr>
      <vt:lpstr>Splice: Cut and Insert Array Elements</vt:lpstr>
      <vt:lpstr>Problem: First and Last K Numbers</vt:lpstr>
      <vt:lpstr>Problem: Sum Last K Numbers Sequence</vt:lpstr>
      <vt:lpstr>Solution: Sum Last K Numbers Sequence</vt:lpstr>
      <vt:lpstr>Filtering and Transforming Elements</vt:lpstr>
      <vt:lpstr>Problem: Process Odd Numbers</vt:lpstr>
      <vt:lpstr>Sorting Arrays</vt:lpstr>
      <vt:lpstr>Sorting Arrays</vt:lpstr>
      <vt:lpstr>Problem: Smallest 2 Numbers</vt:lpstr>
      <vt:lpstr>Matrices (Tables)</vt:lpstr>
      <vt:lpstr>Matrices in JS</vt:lpstr>
      <vt:lpstr>Matrix – Example</vt:lpstr>
      <vt:lpstr>Problem: Biggest Element in Matrix</vt:lpstr>
      <vt:lpstr>Solution: Biggest Element in Matrix</vt:lpstr>
      <vt:lpstr>Problem: Diagonal Sums</vt:lpstr>
      <vt:lpstr>Solution: Diagonal Sums</vt:lpstr>
      <vt:lpstr>Problem: Equal Neighbors</vt:lpstr>
      <vt:lpstr>Problem: Equal Neighbors</vt:lpstr>
      <vt:lpstr>Practice: Arrays and Matrices</vt:lpstr>
      <vt:lpstr>Summary</vt:lpstr>
      <vt:lpstr>Arrays and Matrices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 and Matrices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Konstantin Kosev</cp:lastModifiedBy>
  <cp:revision>126</cp:revision>
  <dcterms:created xsi:type="dcterms:W3CDTF">2014-01-02T17:00:34Z</dcterms:created>
  <dcterms:modified xsi:type="dcterms:W3CDTF">2017-05-31T19:59:51Z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